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1252" r:id="rId3"/>
    <p:sldId id="258" r:id="rId4"/>
    <p:sldId id="1221" r:id="rId5"/>
    <p:sldId id="1204" r:id="rId6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BD711-157D-4EFF-B1A9-8DD44E7E38BD}" type="datetimeFigureOut">
              <a:rPr lang="es-419" smtClean="0"/>
              <a:t>1/2/2024</a:t>
            </a:fld>
            <a:endParaRPr lang="es-41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680DA-E4AF-4FA1-A7CF-5C4F69068D8E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0054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5700" cy="3508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A4FB3-3650-42CD-8D1C-25A4E747CB5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June 2012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About ACCTS Presentation Handout for MEO 2012</a:t>
            </a:r>
          </a:p>
        </p:txBody>
      </p:sp>
    </p:spTree>
    <p:extLst>
      <p:ext uri="{BB962C8B-B14F-4D97-AF65-F5344CB8AC3E}">
        <p14:creationId xmlns:p14="http://schemas.microsoft.com/office/powerpoint/2010/main" val="894137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77974-7D56-4758-A849-BA7920AB76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4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F414-2C85-2550-F5B5-891171B41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2E360-6DC7-4D61-2A0C-561FFBB58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83137-39EF-E3EB-ACBC-6585AB3ED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170E3-FE2D-1D25-CCC7-63CB7795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A2F33-3303-7493-4574-ACD21CCA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44654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B01B3-CD2F-ED00-1A65-68759D61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14D1D1-9D20-1697-1135-4C617C629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C392C-2D0E-EDF9-8887-2AC742C4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9FC38-ED68-118C-32AF-FF4B4F0D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5E9A9-CDE3-66B0-2B3C-48F405E6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15934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B7A63E-CD80-1C72-2F05-D3011088A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294FB1-BFEE-B111-F9C2-534FA3113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B2582-95AD-12BF-FA93-FC17A05D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B99A5-6C03-758A-15FE-FF4EA807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83AEA-6EB7-C57D-0999-993DE82B5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62291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B2014-8CCF-3482-5338-50ACD22C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9A903-B9BB-A6A5-E070-7980B1BDF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47B38-F86A-68E4-3ED2-DCB5EAEE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B1350-D5B8-CC13-C870-7DC24FA5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3CDB5-70B3-B6EF-F728-CCFA2026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3182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7C319-8CB5-0221-BC8B-542D0EEC9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D8646-2925-0BB6-CCC0-4F4B15041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4254-08C4-B230-E17C-A4BE814E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A594A-7E60-D418-E297-EDDF100D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225D8-2A39-44D5-0046-AC5C2EF4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5305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E6A9C-330A-D011-6D49-445677A2F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ABD56-680A-8EBA-27A2-250179687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7A18A-F7BB-E7CF-00AF-730E42BA0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40496-7594-773C-21B5-AF56F89D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A4C80-FD7C-8C28-BB7B-3A36B5AAE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13A97-6865-6C96-4383-A920C148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0722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BBA51-FC9C-C1CC-3568-24A10DDA1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7C4EB-F59C-5961-B7D3-B627BF6BE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A4DB6-2735-F763-A354-C08D6C880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C081E-566D-84A6-5C86-1108DE749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4E54B5-4257-BE22-564B-6FAFD5C21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53DAA-779F-BD0C-BCBF-E2A97AD2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4DE399-7996-E578-027E-5EFA66780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CE6542-772D-879A-6F9D-B023BBFE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6077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CBBFD-98F6-1B46-D996-99C74CF11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40A0C-387A-D2BE-1470-F2270F3C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531B5-C827-4647-238B-57568E85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0399C3-678E-904B-1F1A-0E66FAD8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1152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EDB0C-CA8B-619B-C4DD-391D050BF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418C7-93F9-8902-6940-6DB0BD501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CAB48-9804-428D-4A64-A218B2FF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5985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DA82-4D2E-6914-3AFA-8D241DB3D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1A865-7E98-6F3A-985E-786DE5DAB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8FB21-829F-6664-528A-C5205397F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435DA-FCC3-EC08-F44C-4AF9ECC8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8DA93-244E-EE3A-5755-3E2E8B8E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E093C-64D6-E7CA-3B89-594F0F2A4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6498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E59A-1188-E7F9-31E0-9BECC0DF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0F1D5-64B9-377D-A654-833261C83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1365E-1BC3-E4A9-B920-F387258C2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A4034-2B9B-00EF-2523-24695D55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66927-B4E0-7238-C09A-3FEAE64C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D066C-3682-C8C7-191F-BFEA6B74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38189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01A3E0-D4FC-4AE5-DD98-32C70496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29438-B8A9-6353-BA3E-F4099B615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F3DDA-4836-307B-23BC-16D887DC7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5ECF-F5DA-414D-AE5E-7291FE2C76F9}" type="datetimeFigureOut">
              <a:rPr lang="es-419" smtClean="0"/>
              <a:t>1/2/2024</a:t>
            </a:fld>
            <a:endParaRPr lang="es-419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3C677-4399-F084-889F-0606998DC3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5E345-3336-4639-B96F-27C3631DE1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F091E-4F53-47D4-B9C1-D742F2B75AF5}" type="slidenum">
              <a:rPr lang="es-419" smtClean="0"/>
              <a:t>‹#›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81986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ogo with a cross and a world map&#10;&#10;Description automatically generated">
            <a:extLst>
              <a:ext uri="{FF2B5EF4-FFF2-40B4-BE49-F238E27FC236}">
                <a16:creationId xmlns:a16="http://schemas.microsoft.com/office/drawing/2014/main" id="{96C09591-BFCC-BB6D-935C-D822CDF16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19" y="457200"/>
            <a:ext cx="828376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2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uilding with trees and a street&#10;&#10;Description automatically generated">
            <a:extLst>
              <a:ext uri="{FF2B5EF4-FFF2-40B4-BE49-F238E27FC236}">
                <a16:creationId xmlns:a16="http://schemas.microsoft.com/office/drawing/2014/main" id="{C34DF9D1-D812-14FD-FC14-BDA2BFFBB2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2" r="7223" b="-1"/>
          <a:stretch/>
        </p:blipFill>
        <p:spPr>
          <a:xfrm>
            <a:off x="7794519" y="3506112"/>
            <a:ext cx="4397481" cy="3351888"/>
          </a:xfrm>
          <a:custGeom>
            <a:avLst/>
            <a:gdLst/>
            <a:ahLst/>
            <a:cxnLst/>
            <a:rect l="l" t="t" r="r" b="b"/>
            <a:pathLst>
              <a:path w="4397481" h="3351888">
                <a:moveTo>
                  <a:pt x="0" y="0"/>
                </a:moveTo>
                <a:lnTo>
                  <a:pt x="4397481" y="0"/>
                </a:lnTo>
                <a:lnTo>
                  <a:pt x="4397481" y="3351888"/>
                </a:lnTo>
                <a:lnTo>
                  <a:pt x="1552363" y="3351888"/>
                </a:lnTo>
                <a:close/>
              </a:path>
            </a:pathLst>
          </a:custGeom>
        </p:spPr>
      </p:pic>
      <p:pic>
        <p:nvPicPr>
          <p:cNvPr id="5" name="Picture 4" descr="A green hills with buildings and trees&#10;&#10;Description automatically generated">
            <a:extLst>
              <a:ext uri="{FF2B5EF4-FFF2-40B4-BE49-F238E27FC236}">
                <a16:creationId xmlns:a16="http://schemas.microsoft.com/office/drawing/2014/main" id="{5F78C910-6E91-05A1-54AF-495BF68DD6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1" r="19890" b="-1"/>
          <a:stretch/>
        </p:blipFill>
        <p:spPr>
          <a:xfrm>
            <a:off x="20" y="10"/>
            <a:ext cx="9154673" cy="6863475"/>
          </a:xfrm>
          <a:custGeom>
            <a:avLst/>
            <a:gdLst/>
            <a:ahLst/>
            <a:cxnLst/>
            <a:rect l="l" t="t" r="r" b="b"/>
            <a:pathLst>
              <a:path w="9154693" h="6863485">
                <a:moveTo>
                  <a:pt x="0" y="0"/>
                </a:moveTo>
                <a:lnTo>
                  <a:pt x="5976000" y="0"/>
                </a:lnTo>
                <a:lnTo>
                  <a:pt x="9154693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A building with a gate&#10;&#10;Description automatically generated">
            <a:extLst>
              <a:ext uri="{FF2B5EF4-FFF2-40B4-BE49-F238E27FC236}">
                <a16:creationId xmlns:a16="http://schemas.microsoft.com/office/drawing/2014/main" id="{EC362320-3A3E-E02C-2081-196D6727BD6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" r="3" b="3"/>
          <a:stretch/>
        </p:blipFill>
        <p:spPr>
          <a:xfrm>
            <a:off x="6168189" y="10"/>
            <a:ext cx="6023811" cy="3346394"/>
          </a:xfrm>
          <a:custGeom>
            <a:avLst/>
            <a:gdLst/>
            <a:ahLst/>
            <a:cxnLst/>
            <a:rect l="l" t="t" r="r" b="b"/>
            <a:pathLst>
              <a:path w="6023811" h="3346404">
                <a:moveTo>
                  <a:pt x="0" y="0"/>
                </a:moveTo>
                <a:lnTo>
                  <a:pt x="6023811" y="0"/>
                </a:lnTo>
                <a:lnTo>
                  <a:pt x="6023811" y="3346404"/>
                </a:lnTo>
                <a:lnTo>
                  <a:pt x="1549824" y="3346404"/>
                </a:ln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78EDE6A-ECCC-A765-2040-F8BBD0D71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8929" y="76273"/>
            <a:ext cx="6817119" cy="23277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t-BR" sz="54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Aguas de Lindoia</a:t>
            </a:r>
            <a:r>
              <a:rPr lang="pt-BR" sz="5400" dirty="0">
                <a:solidFill>
                  <a:srgbClr val="FF0000"/>
                </a:solidFill>
              </a:rPr>
              <a:t/>
            </a:r>
            <a:br>
              <a:rPr lang="pt-BR" sz="5400" dirty="0">
                <a:solidFill>
                  <a:srgbClr val="FF0000"/>
                </a:solidFill>
              </a:rPr>
            </a:br>
            <a:r>
              <a:rPr lang="pt-BR" sz="5400" dirty="0">
                <a:solidFill>
                  <a:srgbClr val="FF0000"/>
                </a:solidFill>
              </a:rPr>
              <a:t>Sao Paulo,</a:t>
            </a:r>
            <a:br>
              <a:rPr lang="pt-BR" sz="5400" dirty="0">
                <a:solidFill>
                  <a:srgbClr val="FF0000"/>
                </a:solidFill>
              </a:rPr>
            </a:br>
            <a:r>
              <a:rPr lang="pt-BR" sz="5400" dirty="0">
                <a:solidFill>
                  <a:srgbClr val="FF0000"/>
                </a:solidFill>
              </a:rPr>
              <a:t>Brasil</a:t>
            </a:r>
            <a:endParaRPr lang="pt-BR" sz="5400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989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87AAEF-5F40-5709-EF0A-2BED29B0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 CONCEPT (15-20 OCT 24)</a:t>
            </a: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7C2BEAB4-9FF5-B88A-71C0-6F76D24613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340565"/>
              </p:ext>
            </p:extLst>
          </p:nvPr>
        </p:nvGraphicFramePr>
        <p:xfrm>
          <a:off x="432225" y="2425169"/>
          <a:ext cx="11327552" cy="375818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83648">
                  <a:extLst>
                    <a:ext uri="{9D8B030D-6E8A-4147-A177-3AD203B41FA5}">
                      <a16:colId xmlns:a16="http://schemas.microsoft.com/office/drawing/2014/main" val="57504005"/>
                    </a:ext>
                  </a:extLst>
                </a:gridCol>
                <a:gridCol w="1583648">
                  <a:extLst>
                    <a:ext uri="{9D8B030D-6E8A-4147-A177-3AD203B41FA5}">
                      <a16:colId xmlns:a16="http://schemas.microsoft.com/office/drawing/2014/main" val="2411082524"/>
                    </a:ext>
                  </a:extLst>
                </a:gridCol>
                <a:gridCol w="1637730">
                  <a:extLst>
                    <a:ext uri="{9D8B030D-6E8A-4147-A177-3AD203B41FA5}">
                      <a16:colId xmlns:a16="http://schemas.microsoft.com/office/drawing/2014/main" val="2928773124"/>
                    </a:ext>
                  </a:extLst>
                </a:gridCol>
                <a:gridCol w="1608572">
                  <a:extLst>
                    <a:ext uri="{9D8B030D-6E8A-4147-A177-3AD203B41FA5}">
                      <a16:colId xmlns:a16="http://schemas.microsoft.com/office/drawing/2014/main" val="1507073296"/>
                    </a:ext>
                  </a:extLst>
                </a:gridCol>
                <a:gridCol w="1635382">
                  <a:extLst>
                    <a:ext uri="{9D8B030D-6E8A-4147-A177-3AD203B41FA5}">
                      <a16:colId xmlns:a16="http://schemas.microsoft.com/office/drawing/2014/main" val="50990441"/>
                    </a:ext>
                  </a:extLst>
                </a:gridCol>
                <a:gridCol w="1678191">
                  <a:extLst>
                    <a:ext uri="{9D8B030D-6E8A-4147-A177-3AD203B41FA5}">
                      <a16:colId xmlns:a16="http://schemas.microsoft.com/office/drawing/2014/main" val="246095816"/>
                    </a:ext>
                  </a:extLst>
                </a:gridCol>
                <a:gridCol w="1600381">
                  <a:extLst>
                    <a:ext uri="{9D8B030D-6E8A-4147-A177-3AD203B41FA5}">
                      <a16:colId xmlns:a16="http://schemas.microsoft.com/office/drawing/2014/main" val="932493020"/>
                    </a:ext>
                  </a:extLst>
                </a:gridCol>
              </a:tblGrid>
              <a:tr h="28517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15 OCT</a:t>
                      </a:r>
                      <a:endParaRPr lang="es-419" sz="1300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16 OCT</a:t>
                      </a:r>
                      <a:endParaRPr lang="es-419" sz="1300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17 OCT</a:t>
                      </a:r>
                      <a:endParaRPr lang="es-419" sz="1300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 OCT </a:t>
                      </a:r>
                      <a:endParaRPr lang="es-419" sz="1300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19 OCT</a:t>
                      </a:r>
                      <a:endParaRPr lang="es-419" sz="1300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20 OCT</a:t>
                      </a:r>
                      <a:endParaRPr lang="es-419" sz="1300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21 OCT</a:t>
                      </a:r>
                      <a:endParaRPr lang="es-419" sz="1300" dirty="0"/>
                    </a:p>
                  </a:txBody>
                  <a:tcPr marL="64812" marR="64812" marT="32406" marB="32406"/>
                </a:tc>
                <a:extLst>
                  <a:ext uri="{0D108BD9-81ED-4DB2-BD59-A6C34878D82A}">
                    <a16:rowId xmlns:a16="http://schemas.microsoft.com/office/drawing/2014/main" val="2152607620"/>
                  </a:ext>
                </a:extLst>
              </a:tr>
              <a:tr h="43640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TUESDAY</a:t>
                      </a:r>
                    </a:p>
                    <a:p>
                      <a:pPr algn="ctr"/>
                      <a:r>
                        <a:rPr lang="pt-PT" sz="1100" b="1" dirty="0"/>
                        <a:t>TERÇA-FEIRA</a:t>
                      </a:r>
                      <a:endParaRPr lang="es-419" sz="1100" b="1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WEDNESDAY</a:t>
                      </a:r>
                    </a:p>
                    <a:p>
                      <a:pPr algn="ctr"/>
                      <a:r>
                        <a:rPr lang="pt-PT" sz="1100" b="1" dirty="0"/>
                        <a:t>QUARTA-FEIRA</a:t>
                      </a:r>
                      <a:endParaRPr lang="es-419" sz="1100" b="1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THURSDAY</a:t>
                      </a:r>
                    </a:p>
                    <a:p>
                      <a:pPr algn="ctr"/>
                      <a:r>
                        <a:rPr lang="pt-PT" sz="1100" b="1" dirty="0"/>
                        <a:t>QUINTA-FEIRA</a:t>
                      </a:r>
                      <a:endParaRPr lang="es-419" sz="1100" b="1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/>
                        <a:t>FRIDAY</a:t>
                      </a:r>
                    </a:p>
                    <a:p>
                      <a:pPr algn="ctr"/>
                      <a:r>
                        <a:rPr lang="pt-PT" sz="1100" b="1"/>
                        <a:t>SEXTA-FEIRA</a:t>
                      </a:r>
                      <a:endParaRPr lang="es-419" sz="1100" b="1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SATURDAY</a:t>
                      </a:r>
                    </a:p>
                    <a:p>
                      <a:pPr algn="ctr"/>
                      <a:r>
                        <a:rPr lang="pt-PT" sz="1100" b="1" dirty="0"/>
                        <a:t>SÁBADO</a:t>
                      </a:r>
                      <a:endParaRPr lang="es-419" sz="1100" b="1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SUNDAY</a:t>
                      </a:r>
                    </a:p>
                    <a:p>
                      <a:pPr algn="ctr"/>
                      <a:r>
                        <a:rPr lang="en-US" sz="1100" b="1" dirty="0"/>
                        <a:t>DOMINGO</a:t>
                      </a:r>
                      <a:endParaRPr lang="es-419" sz="1100" b="1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MONDAY    </a:t>
                      </a:r>
                    </a:p>
                    <a:p>
                      <a:pPr algn="ctr"/>
                      <a:r>
                        <a:rPr lang="en-US" sz="1100" b="1" dirty="0"/>
                        <a:t> SEGUNDA FEIRA</a:t>
                      </a:r>
                      <a:endParaRPr lang="es-419" sz="1100" b="1" dirty="0"/>
                    </a:p>
                  </a:txBody>
                  <a:tcPr marL="64812" marR="64812" marT="32406" marB="32406"/>
                </a:tc>
                <a:extLst>
                  <a:ext uri="{0D108BD9-81ED-4DB2-BD59-A6C34878D82A}">
                    <a16:rowId xmlns:a16="http://schemas.microsoft.com/office/drawing/2014/main" val="2657715239"/>
                  </a:ext>
                </a:extLst>
              </a:tr>
              <a:tr h="281283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s-419" sz="1300" dirty="0"/>
                        <a:t>ARRIVALS</a:t>
                      </a:r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TRANSPORT BETWEEN AIRPORT AND HOTEL</a:t>
                      </a:r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s-419" sz="1300" dirty="0"/>
                        <a:t>FULL DAY OF CONFERENCE</a:t>
                      </a:r>
                    </a:p>
                    <a:p>
                      <a:endParaRPr lang="es-419" sz="13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300" dirty="0"/>
                        <a:t>VP BREAKOUTS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419" sz="13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300" dirty="0"/>
                        <a:t>FLAG CEREMONY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419" sz="13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300" dirty="0"/>
                        <a:t>WELCOME DINNER / JANTAR DE BOAS VINDAS</a:t>
                      </a:r>
                    </a:p>
                    <a:p>
                      <a:endParaRPr lang="es-419" sz="1300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s-419" sz="1300" dirty="0"/>
                        <a:t>FULL DAY OF CONFERENCE</a:t>
                      </a:r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VP PRESENTATIONS</a:t>
                      </a:r>
                    </a:p>
                    <a:p>
                      <a:r>
                        <a:rPr lang="es-419" sz="1300" dirty="0"/>
                        <a:t>(15min X 14 </a:t>
                      </a:r>
                      <a:r>
                        <a:rPr lang="es-419" sz="1300" dirty="0" err="1"/>
                        <a:t>VPs</a:t>
                      </a:r>
                      <a:r>
                        <a:rPr lang="es-419" sz="1300" dirty="0"/>
                        <a:t>)</a:t>
                      </a:r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CEREMONY AND DINNER WITH BRAZILIAN AUTHORITIES &amp; DONORS</a:t>
                      </a:r>
                    </a:p>
                    <a:p>
                      <a:endParaRPr lang="es-419" sz="1300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s-419" sz="1300" dirty="0"/>
                        <a:t>3/4 DAY OF CONFERENCE</a:t>
                      </a:r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LOCAL TOUR &amp; CULTURAL ACTIVITIES</a:t>
                      </a:r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EVENING WITH ORCHESTRA FROM MILITARY POLICE</a:t>
                      </a:r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s-419" sz="1300" dirty="0"/>
                        <a:t>FULL DAY OF CONFERENCE</a:t>
                      </a:r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CONCLUSION &amp; CLOSING</a:t>
                      </a:r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FAREWELL DINNER / JANTAR DE DESPEDIDA</a:t>
                      </a:r>
                    </a:p>
                    <a:p>
                      <a:endParaRPr lang="es-419" sz="1300" dirty="0"/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s-419" sz="1300" dirty="0"/>
                        <a:t>WORSHIP SERVICE</a:t>
                      </a:r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LUNCH</a:t>
                      </a:r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DEPARTURE OF DELEGATES</a:t>
                      </a:r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QUINQUENNIAL</a:t>
                      </a:r>
                    </a:p>
                    <a:p>
                      <a:r>
                        <a:rPr lang="es-419" sz="1300" dirty="0"/>
                        <a:t>(HALF-DAY)</a:t>
                      </a:r>
                    </a:p>
                  </a:txBody>
                  <a:tcPr marL="64812" marR="64812" marT="32406" marB="32406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s-419" sz="1300" dirty="0"/>
                        <a:t>QUINQUENNIAL</a:t>
                      </a:r>
                    </a:p>
                    <a:p>
                      <a:r>
                        <a:rPr lang="es-419" sz="1300" dirty="0"/>
                        <a:t>(FULL DAY)</a:t>
                      </a:r>
                    </a:p>
                    <a:p>
                      <a:endParaRPr lang="es-419" sz="1300" dirty="0"/>
                    </a:p>
                    <a:p>
                      <a:r>
                        <a:rPr lang="es-419" sz="1300" dirty="0"/>
                        <a:t>DEPARTURE OF REMAINING DELEGATES</a:t>
                      </a:r>
                    </a:p>
                    <a:p>
                      <a:endParaRPr lang="es-419" sz="1300" dirty="0"/>
                    </a:p>
                    <a:p>
                      <a:endParaRPr lang="es-419" sz="1300" dirty="0"/>
                    </a:p>
                  </a:txBody>
                  <a:tcPr marL="64812" marR="64812" marT="32406" marB="32406"/>
                </a:tc>
                <a:extLst>
                  <a:ext uri="{0D108BD9-81ED-4DB2-BD59-A6C34878D82A}">
                    <a16:rowId xmlns:a16="http://schemas.microsoft.com/office/drawing/2014/main" val="1303576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77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669925"/>
            <a:ext cx="450894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WCon-24 Theme and Purpose</a:t>
            </a:r>
          </a:p>
        </p:txBody>
      </p:sp>
      <p:cxnSp>
        <p:nvCxnSpPr>
          <p:cNvPr id="24" name="Straight Connector 1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4971E52-692B-711D-4F8B-0E7039A9A92A}"/>
              </a:ext>
            </a:extLst>
          </p:cNvPr>
          <p:cNvSpPr txBox="1"/>
          <p:nvPr/>
        </p:nvSpPr>
        <p:spPr>
          <a:xfrm>
            <a:off x="309490" y="2398956"/>
            <a:ext cx="11563642" cy="4343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WCon-24 Theme: “Arise and Shine” (Isaiah 60:1)</a:t>
            </a:r>
          </a:p>
          <a:p>
            <a:pPr marL="228600" indent="-228600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WCon-24 Purpose: That all participants be </a:t>
            </a:r>
            <a:r>
              <a:rPr lang="en-US" sz="2400" b="1" dirty="0">
                <a:solidFill>
                  <a:schemeClr val="bg1"/>
                </a:solidFill>
              </a:rPr>
              <a:t>envisioned, equipped, and encouraged </a:t>
            </a:r>
            <a:r>
              <a:rPr lang="en-US" sz="2400" dirty="0">
                <a:solidFill>
                  <a:schemeClr val="bg1"/>
                </a:solidFill>
              </a:rPr>
              <a:t>to accomplish AMCF’s goal/ mission for the growth of Christ’s kingdom and God’s glory.</a:t>
            </a:r>
          </a:p>
          <a:p>
            <a:pPr marL="682625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AMCF’s mission: To bring the good news (Gospel) of Jesus Christ to military men and women of every nation of the world. </a:t>
            </a:r>
          </a:p>
          <a:p>
            <a:pPr marL="682625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AMCF’s goal: That every nation in the world has a military Christian fellowship  that becomes mature and effective.</a:t>
            </a:r>
          </a:p>
          <a:p>
            <a:pPr marL="228600" indent="-228600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Focus: Discipleship, equipping, building relationships, and encouragement rather than evangelism since most participants (except some VIPs) should be believers already.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8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48721"/>
            <a:ext cx="4707671" cy="1225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WCon-24 Goals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2A555-8443-8F39-EEF7-9BF280005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980" y="2123092"/>
            <a:ext cx="10889711" cy="2940956"/>
          </a:xfrm>
        </p:spPr>
        <p:txBody>
          <a:bodyPr>
            <a:noAutofit/>
          </a:bodyPr>
          <a:lstStyle/>
          <a:p>
            <a:pPr defTabSz="585216">
              <a:lnSpc>
                <a:spcPct val="100000"/>
              </a:lnSpc>
              <a:spcBef>
                <a:spcPts val="1152"/>
              </a:spcBef>
            </a:pPr>
            <a:r>
              <a:rPr 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Prepare future AMCF leaders and help forge a common global vision and strategic approach for AMCF future ministry.</a:t>
            </a:r>
          </a:p>
          <a:p>
            <a:pPr defTabSz="585216">
              <a:lnSpc>
                <a:spcPct val="100000"/>
              </a:lnSpc>
              <a:spcBef>
                <a:spcPts val="1152"/>
              </a:spcBef>
            </a:pPr>
            <a:r>
              <a:rPr 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Build unity among military Christians worldwide (Jn 17:20-23) by sharing testimonies of God’s faithfulness that display and build on Gal 3:28</a:t>
            </a:r>
          </a:p>
          <a:p>
            <a:pPr defTabSz="585216">
              <a:lnSpc>
                <a:spcPct val="100000"/>
              </a:lnSpc>
              <a:spcBef>
                <a:spcPts val="1152"/>
              </a:spcBef>
            </a:pPr>
            <a:r>
              <a:rPr 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Strengthen existing relationships and partnerships and build new ones</a:t>
            </a:r>
          </a:p>
          <a:p>
            <a:pPr defTabSz="585216">
              <a:lnSpc>
                <a:spcPct val="100000"/>
              </a:lnSpc>
              <a:spcBef>
                <a:spcPts val="1152"/>
              </a:spcBef>
            </a:pPr>
            <a:r>
              <a:rPr 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Foster spiritual encouragement for participants.</a:t>
            </a:r>
          </a:p>
          <a:p>
            <a:pPr defTabSz="585216">
              <a:lnSpc>
                <a:spcPct val="100000"/>
              </a:lnSpc>
              <a:spcBef>
                <a:spcPts val="1152"/>
              </a:spcBef>
            </a:pPr>
            <a:r>
              <a:rPr 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Engage in united worship</a:t>
            </a:r>
            <a:r>
              <a:rPr lang="en-US" sz="24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5871" y="5844253"/>
            <a:ext cx="5129086" cy="5650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585216">
              <a:spcBef>
                <a:spcPts val="1152"/>
              </a:spcBef>
            </a:pPr>
            <a:r>
              <a:rPr lang="en-US" sz="1536" i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Clearly define the conference goals and keep them a priority during program development and speaker choice</a:t>
            </a:r>
            <a:endParaRPr lang="en-US" sz="2400" i="1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8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6359</TotalTime>
  <Words>344</Words>
  <Application>Microsoft Office PowerPoint</Application>
  <PresentationFormat>Widescreen</PresentationFormat>
  <Paragraphs>96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Aguas de Lindoia Sao Paulo, Brasil</vt:lpstr>
      <vt:lpstr>PROGRAM CONCEPT (15-20 OCT 24)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MacLean</dc:creator>
  <cp:lastModifiedBy>van Heel, James LTCOL</cp:lastModifiedBy>
  <cp:revision>11</cp:revision>
  <dcterms:created xsi:type="dcterms:W3CDTF">2023-09-25T21:09:33Z</dcterms:created>
  <dcterms:modified xsi:type="dcterms:W3CDTF">2024-02-01T08:54:50Z</dcterms:modified>
</cp:coreProperties>
</file>